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44" r:id="rId2"/>
    <p:sldId id="542" r:id="rId3"/>
    <p:sldId id="271" r:id="rId4"/>
    <p:sldId id="543" r:id="rId5"/>
    <p:sldId id="272" r:id="rId6"/>
    <p:sldId id="265" r:id="rId7"/>
    <p:sldId id="269" r:id="rId8"/>
    <p:sldId id="275" r:id="rId9"/>
    <p:sldId id="262" r:id="rId10"/>
    <p:sldId id="257" r:id="rId11"/>
    <p:sldId id="267" r:id="rId12"/>
    <p:sldId id="266" r:id="rId13"/>
    <p:sldId id="264" r:id="rId14"/>
    <p:sldId id="273" r:id="rId15"/>
    <p:sldId id="276" r:id="rId16"/>
    <p:sldId id="346" r:id="rId17"/>
    <p:sldId id="278" r:id="rId18"/>
    <p:sldId id="347" r:id="rId19"/>
    <p:sldId id="261" r:id="rId20"/>
    <p:sldId id="348" r:id="rId21"/>
    <p:sldId id="534" r:id="rId22"/>
    <p:sldId id="535" r:id="rId23"/>
    <p:sldId id="462" r:id="rId24"/>
    <p:sldId id="463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Squillaci" initials="GS" lastIdx="2" clrIdx="0">
    <p:extLst>
      <p:ext uri="{19B8F6BF-5375-455C-9EA6-DF929625EA0E}">
        <p15:presenceInfo xmlns:p15="http://schemas.microsoft.com/office/powerpoint/2012/main" userId="8be258b93d491a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31B"/>
    <a:srgbClr val="EAF5DB"/>
    <a:srgbClr val="ECECEC"/>
    <a:srgbClr val="003353"/>
    <a:srgbClr val="470024"/>
    <a:srgbClr val="98CD49"/>
    <a:srgbClr val="E3F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7907" autoAdjust="0"/>
    <p:restoredTop sz="94660"/>
  </p:normalViewPr>
  <p:slideViewPr>
    <p:cSldViewPr snapToGrid="0">
      <p:cViewPr>
        <p:scale>
          <a:sx n="113" d="100"/>
          <a:sy n="113" d="100"/>
        </p:scale>
        <p:origin x="115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49C4E-E753-42E4-AB91-AFE0270E39FA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FEB83-1C14-4779-ACB5-C7549D91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1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64E332-4524-44C8-A7E1-18273BB6E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87C7C2-801A-4CD2-9A00-394F46AA7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38A4A-84AA-49F0-862B-A3C38A6AD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F3B03EF-9C01-47EA-96E6-4D9587CA0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56" y="5507160"/>
            <a:ext cx="1485050" cy="705024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8E51108-B5C7-4D50-9AAA-54F8C7B4A6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88" y="5461895"/>
            <a:ext cx="1560423" cy="1192009"/>
          </a:xfrm>
          <a:prstGeom prst="rect">
            <a:avLst/>
          </a:prstGeom>
        </p:spPr>
      </p:pic>
      <p:pic>
        <p:nvPicPr>
          <p:cNvPr id="7" name="Picture 6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F32419C-89C5-47FD-A91F-21B1AB57F2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66" y="5642068"/>
            <a:ext cx="2825502" cy="3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2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25C6-FF19-40C5-BF1F-BD08C0BF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EC079-923E-4C05-A200-19653A0CD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F5579-60C2-4392-AA66-5A3193A05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B9776-C713-4AA6-9D18-3985106F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7D0D7-64F8-4AC2-8A61-1AAD074C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D678A-376B-40E5-BC7D-AF379246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3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5C3B-8F46-489E-AE45-B7577C05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116C3-AE44-4886-8A48-B71581D97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69E56-9FF8-45CC-A666-228046EEC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8C0058-50E0-453D-9741-303CCCA03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FEA9A-5FCD-4C9B-9594-1D362B95A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E0030-1C70-40FF-BF79-75CE446C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5A9165-AF2C-43AA-8A6A-CB11F8F7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76E85-4593-466E-83C4-4AA26CB4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0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A2E3-E936-426D-9EF2-98F7AF9F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EEC6A-FBA9-43F1-A1DA-2B6B5391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57377-0F92-49C0-9517-FA1C958D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F88A9-A251-4980-89EF-BAC0C49B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33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C76886-3FE5-4D6B-A1B2-B2AB92B5B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43DFC1-B158-4164-873A-39D23849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0BF8B-2287-49B9-B180-4CE59BE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32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9C60-4B78-4D2C-B36E-601C8F1B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3C91B-D5A9-4F5F-83D4-D2D35033E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A7173-D162-4E96-A994-936F445E7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33D09-ED57-43B5-AFFC-5D6BE6BB8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BEB55-0890-4AF4-AFEE-59A04877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FEDAB-8C46-44B8-B849-9D8B69D1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A594-709D-45D9-BA24-A1207BE3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86577-7CD4-45FA-82C4-4A550B97B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8B124-18D8-4120-8AB6-D8054670F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1F252-E625-4D14-8EFF-D83AED63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93C7E-6EB4-464A-9471-911A32C3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0AC9B-D102-491D-A8AE-84ED0EF9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41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BF78-19F2-40D8-8D81-CE2E9084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665B1-C9CF-486C-96CF-F7CDAC75D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95305-5CA1-4C6A-9CB4-D283D15D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E03E-C42B-4F84-86BE-B879D340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07593-ABE7-48AC-AC0C-F4F2F2B8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05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197E2D-F0FE-4385-9D4C-F2A50D3FB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FF63A-B784-48F3-AF3F-292725B26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24F5C-DF91-41A9-ADF5-CC493577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2CE71-18C1-4936-B58D-DF7C691F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B0E21-B2AE-4F28-9BCE-01E57238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60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8071" y="347023"/>
            <a:ext cx="10058400" cy="98602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1" name="Text Placeholder 1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480152" y="1630109"/>
            <a:ext cx="7780920" cy="933478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sp>
        <p:nvSpPr>
          <p:cNvPr id="32" name="Text Placeholder 14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480152" y="2788555"/>
            <a:ext cx="7780920" cy="933478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sp>
        <p:nvSpPr>
          <p:cNvPr id="33" name="Text Placeholder 14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480152" y="3922511"/>
            <a:ext cx="7780920" cy="933478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sp>
        <p:nvSpPr>
          <p:cNvPr id="34" name="Text Placeholder 14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480152" y="5059955"/>
            <a:ext cx="7780920" cy="933478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4742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9B3B-49FE-4C94-9D62-59A05D8E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07"/>
            <a:ext cx="10515600" cy="485901"/>
          </a:xfrm>
        </p:spPr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BC7B-AA94-4985-82F2-D08FD84C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560"/>
            <a:ext cx="10515600" cy="5235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647A-4AD1-4482-A052-0698B81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>
            <a:lvl1pPr algn="ctr">
              <a:defRPr/>
            </a:lvl1pPr>
          </a:lstStyle>
          <a:p>
            <a:fld id="{13EFDB30-AB8C-4E52-BF22-A5F93B09E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896292B-84A0-451B-8082-B2506C3B20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74" y="257447"/>
            <a:ext cx="1601484" cy="12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8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9B3B-49FE-4C94-9D62-59A05D8E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07"/>
            <a:ext cx="10515600" cy="485901"/>
          </a:xfrm>
        </p:spPr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BC7B-AA94-4985-82F2-D08FD84C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560"/>
            <a:ext cx="10515600" cy="5235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647A-4AD1-4482-A052-0698B81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>
            <a:lvl1pPr algn="ctr">
              <a:defRPr/>
            </a:lvl1pPr>
          </a:lstStyle>
          <a:p>
            <a:fld id="{13EFDB30-AB8C-4E52-BF22-A5F93B09E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0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1CAD0D-B8AF-46AC-B44C-107CACE88D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A9B3B-49FE-4C94-9D62-59A05D8E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07"/>
            <a:ext cx="10515600" cy="485901"/>
          </a:xfrm>
        </p:spPr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BC7B-AA94-4985-82F2-D08FD84C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560"/>
            <a:ext cx="10515600" cy="5235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647A-4AD1-4482-A052-0698B81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>
            <a:lvl1pPr algn="ctr">
              <a:defRPr/>
            </a:lvl1pPr>
          </a:lstStyle>
          <a:p>
            <a:fld id="{13EFDB30-AB8C-4E52-BF22-A5F93B09E7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CC1FA55-98AB-4AE5-8A71-A9BEB94CE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74" y="257447"/>
            <a:ext cx="1601484" cy="12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1CAD0D-B8AF-46AC-B44C-107CACE88D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A9B3B-49FE-4C94-9D62-59A05D8E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07"/>
            <a:ext cx="10515600" cy="485901"/>
          </a:xfrm>
        </p:spPr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BC7B-AA94-4985-82F2-D08FD84C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560"/>
            <a:ext cx="10515600" cy="5235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647A-4AD1-4482-A052-0698B81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>
            <a:lvl1pPr algn="ctr">
              <a:defRPr/>
            </a:lvl1pPr>
          </a:lstStyle>
          <a:p>
            <a:fld id="{13EFDB30-AB8C-4E52-BF22-A5F93B09E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3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1CAD0D-B8AF-46AC-B44C-107CACE88D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54164A5-91C9-4311-8BD9-55CBF8636F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158" y="253466"/>
            <a:ext cx="1600200" cy="122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A9B3B-49FE-4C94-9D62-59A05D8E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07"/>
            <a:ext cx="10515600" cy="48590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BC7B-AA94-4985-82F2-D08FD84C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560"/>
            <a:ext cx="10515600" cy="52354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647A-4AD1-4482-A052-0698B81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3EFDB30-AB8C-4E52-BF22-A5F93B09E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1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1CAD0D-B8AF-46AC-B44C-107CACE88D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A9B3B-49FE-4C94-9D62-59A05D8E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07"/>
            <a:ext cx="10515600" cy="48590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BC7B-AA94-4985-82F2-D08FD84C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560"/>
            <a:ext cx="10515600" cy="52354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647A-4AD1-4482-A052-0698B81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3EFDB30-AB8C-4E52-BF22-A5F93B09E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9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D6D585-F6B6-4FD3-A028-D5AE058B0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A9B3B-49FE-4C94-9D62-59A05D8E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07"/>
            <a:ext cx="10515600" cy="48590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BC7B-AA94-4985-82F2-D08FD84C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560"/>
            <a:ext cx="10515600" cy="5235403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647A-4AD1-4482-A052-0698B81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>
            <a:lvl1pPr algn="ctr">
              <a:defRPr/>
            </a:lvl1pPr>
          </a:lstStyle>
          <a:p>
            <a:fld id="{13EFDB30-AB8C-4E52-BF22-A5F93B09E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0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13E6-EA69-4A04-A504-451361E0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7059-778A-4322-87D4-C1EC4098B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00EC-8F97-4DD3-8245-2FFB1ED3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501448-60F6-44B6-AEC7-3FE9607DCAF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88126-27A1-462A-9105-CC8D4B5D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DE1B7-91A3-49EE-BB7D-B32B63CC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5C0A4-A429-49E6-B43B-E4F339D0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B6C29-41D2-4AF3-BBE5-099337D6D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D2AE7-5301-4A35-8BCF-145A1B8E9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8EDED-2360-4215-8413-5106140D9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D8D3C-7BFF-4C00-BEB7-3C377F16A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0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5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tiff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F0E03-9BC2-41E3-8411-3D0523990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520" y="704206"/>
            <a:ext cx="8696960" cy="2387600"/>
          </a:xfrm>
        </p:spPr>
        <p:txBody>
          <a:bodyPr/>
          <a:lstStyle/>
          <a:p>
            <a:r>
              <a:rPr lang="en-US" dirty="0"/>
              <a:t>Roadmap for Innovative Approaches to RRT: A Catalyst for Change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F309FF2-C202-4CE2-87BB-37750C921C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6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1C2D9-F9F9-4F7B-9839-CD8C509C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DB30-AB8C-4E52-BF22-A5F93B09E7FB}" type="slidenum">
              <a:rPr lang="en-US" sz="1000" b="1" smtClean="0"/>
              <a:pPr/>
              <a:t>10</a:t>
            </a:fld>
            <a:endParaRPr lang="en-US" sz="1000" b="1" dirty="0"/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73C22A5-90A2-4FCD-B146-4C53EF71E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5" y="30344"/>
            <a:ext cx="12018540" cy="6762120"/>
          </a:xfrm>
        </p:spPr>
      </p:pic>
    </p:spTree>
    <p:extLst>
      <p:ext uri="{BB962C8B-B14F-4D97-AF65-F5344CB8AC3E}">
        <p14:creationId xmlns:p14="http://schemas.microsoft.com/office/powerpoint/2010/main" val="214620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181AE-10BD-4067-BE9D-C5303E02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11</a:t>
            </a:fld>
            <a:endParaRPr lang="en-US" sz="1000" b="1" dirty="0"/>
          </a:p>
        </p:txBody>
      </p:sp>
      <p:pic>
        <p:nvPicPr>
          <p:cNvPr id="16" name="Content Placeholder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76D350C-237E-4BC2-A107-06C30D544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8707" r="5983" b="6910"/>
          <a:stretch/>
        </p:blipFill>
        <p:spPr>
          <a:xfrm>
            <a:off x="230351" y="157956"/>
            <a:ext cx="12013736" cy="6449321"/>
          </a:xfrm>
        </p:spPr>
      </p:pic>
    </p:spTree>
    <p:extLst>
      <p:ext uri="{BB962C8B-B14F-4D97-AF65-F5344CB8AC3E}">
        <p14:creationId xmlns:p14="http://schemas.microsoft.com/office/powerpoint/2010/main" val="894837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D5B51C-E8EC-4940-B7B3-A3ED43B7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12</a:t>
            </a:fld>
            <a:endParaRPr lang="en-US" sz="10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5813F6-0DE8-4218-A44F-F4B4252CA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9184" r="5541" b="10246"/>
          <a:stretch/>
        </p:blipFill>
        <p:spPr>
          <a:xfrm>
            <a:off x="471472" y="1027417"/>
            <a:ext cx="11317124" cy="5124444"/>
          </a:xfrm>
        </p:spPr>
      </p:pic>
    </p:spTree>
    <p:extLst>
      <p:ext uri="{BB962C8B-B14F-4D97-AF65-F5344CB8AC3E}">
        <p14:creationId xmlns:p14="http://schemas.microsoft.com/office/powerpoint/2010/main" val="1804913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2C95A-07E4-4768-AE3F-8B5F62D00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13</a:t>
            </a:fld>
            <a:endParaRPr lang="en-US" sz="1000" b="1" dirty="0"/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136746D-8C79-44DE-8B47-9C10BFE49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6156" r="7860" b="8480"/>
          <a:stretch/>
        </p:blipFill>
        <p:spPr>
          <a:xfrm>
            <a:off x="703839" y="544531"/>
            <a:ext cx="10813491" cy="5992190"/>
          </a:xfrm>
        </p:spPr>
      </p:pic>
    </p:spTree>
    <p:extLst>
      <p:ext uri="{BB962C8B-B14F-4D97-AF65-F5344CB8AC3E}">
        <p14:creationId xmlns:p14="http://schemas.microsoft.com/office/powerpoint/2010/main" val="100301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3D42C0-1A17-44A8-9502-6FC4663E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14</a:t>
            </a:fld>
            <a:endParaRPr lang="en-US" sz="1000" b="1" dirty="0"/>
          </a:p>
        </p:txBody>
      </p:sp>
      <p:pic>
        <p:nvPicPr>
          <p:cNvPr id="7" name="Content Placeholder 6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AA60D8D8-8B4D-4BA9-A491-4A3EC15EA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12829" r="22765" b="13582"/>
          <a:stretch/>
        </p:blipFill>
        <p:spPr>
          <a:xfrm>
            <a:off x="2058697" y="682947"/>
            <a:ext cx="9884966" cy="57649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A5D61-76A1-C546-81A7-3D0002E05D7A}"/>
              </a:ext>
            </a:extLst>
          </p:cNvPr>
          <p:cNvSpPr txBox="1"/>
          <p:nvPr/>
        </p:nvSpPr>
        <p:spPr>
          <a:xfrm>
            <a:off x="126297" y="2584693"/>
            <a:ext cx="1781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Mechanical/</a:t>
            </a:r>
          </a:p>
          <a:p>
            <a:r>
              <a:rPr lang="en-US" sz="2000" dirty="0">
                <a:solidFill>
                  <a:srgbClr val="002060"/>
                </a:solidFill>
              </a:rPr>
              <a:t>Physiochemical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0F678-1A71-9D43-89C3-5656396E9AE1}"/>
              </a:ext>
            </a:extLst>
          </p:cNvPr>
          <p:cNvSpPr txBox="1"/>
          <p:nvPr/>
        </p:nvSpPr>
        <p:spPr>
          <a:xfrm>
            <a:off x="126297" y="3968236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Cellular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17155-1C74-144C-8BAC-7C5228BFE867}"/>
              </a:ext>
            </a:extLst>
          </p:cNvPr>
          <p:cNvSpPr txBox="1"/>
          <p:nvPr/>
        </p:nvSpPr>
        <p:spPr>
          <a:xfrm>
            <a:off x="126297" y="5196396"/>
            <a:ext cx="1181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Biohybrid</a:t>
            </a:r>
          </a:p>
        </p:txBody>
      </p:sp>
    </p:spTree>
    <p:extLst>
      <p:ext uri="{BB962C8B-B14F-4D97-AF65-F5344CB8AC3E}">
        <p14:creationId xmlns:p14="http://schemas.microsoft.com/office/powerpoint/2010/main" val="3625114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825FD5A-9F6D-4EF8-BF06-49865344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15</a:t>
            </a:fld>
            <a:endParaRPr lang="en-US" sz="1000" b="1" dirty="0"/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4DEE7901-0659-4767-B024-CAB5282C8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7538" r="6425" b="9069"/>
          <a:stretch/>
        </p:blipFill>
        <p:spPr>
          <a:xfrm>
            <a:off x="727295" y="1194368"/>
            <a:ext cx="10697567" cy="5096675"/>
          </a:xfrm>
        </p:spPr>
      </p:pic>
    </p:spTree>
    <p:extLst>
      <p:ext uri="{BB962C8B-B14F-4D97-AF65-F5344CB8AC3E}">
        <p14:creationId xmlns:p14="http://schemas.microsoft.com/office/powerpoint/2010/main" val="119043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44E9-E53C-594C-AE56-80820FEF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5" y="99480"/>
            <a:ext cx="5138530" cy="1325563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Kidney Function 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Activities- 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4BFE3-9D65-6E4C-9FF0-7A142887F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8" y="3532075"/>
            <a:ext cx="8442960" cy="1046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99BAB7-3000-D14E-95A5-E48968F8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652" y="170600"/>
            <a:ext cx="8301927" cy="6449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382F57-F071-2445-A809-47664244F327}"/>
              </a:ext>
            </a:extLst>
          </p:cNvPr>
          <p:cNvSpPr/>
          <p:nvPr/>
        </p:nvSpPr>
        <p:spPr bwMode="auto">
          <a:xfrm>
            <a:off x="772160" y="4121687"/>
            <a:ext cx="2813112" cy="4368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35964D-4952-A248-B663-204D5976E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44" y="4073207"/>
            <a:ext cx="2538668" cy="442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6C50B-5BC1-E647-B5EC-6C53D581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5" y="4516124"/>
            <a:ext cx="2358327" cy="41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7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CE75079-EA76-4911-A9B0-6045C34A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17</a:t>
            </a:fld>
            <a:endParaRPr lang="en-US" sz="1000" b="1" dirty="0"/>
          </a:p>
        </p:txBody>
      </p:sp>
      <p:pic>
        <p:nvPicPr>
          <p:cNvPr id="6" name="Content Placeholder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FFC91C4-6B12-4613-95A6-6A799E14E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7538" r="6094" b="15741"/>
          <a:stretch/>
        </p:blipFill>
        <p:spPr>
          <a:xfrm>
            <a:off x="647271" y="1274255"/>
            <a:ext cx="10813547" cy="4653932"/>
          </a:xfrm>
        </p:spPr>
      </p:pic>
    </p:spTree>
    <p:extLst>
      <p:ext uri="{BB962C8B-B14F-4D97-AF65-F5344CB8AC3E}">
        <p14:creationId xmlns:p14="http://schemas.microsoft.com/office/powerpoint/2010/main" val="192733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48683B-B1E0-0C4D-8FD5-31EEB98B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80" y="3532075"/>
            <a:ext cx="8442960" cy="1046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C28BC-40CD-B646-82E5-691061AC6638}"/>
              </a:ext>
            </a:extLst>
          </p:cNvPr>
          <p:cNvSpPr/>
          <p:nvPr/>
        </p:nvSpPr>
        <p:spPr bwMode="auto">
          <a:xfrm>
            <a:off x="772160" y="4121687"/>
            <a:ext cx="2813112" cy="4368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935E4-0B1C-EE44-8FFE-A3F6532B7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2" y="4073207"/>
            <a:ext cx="2538668" cy="442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A43EA-338B-D740-8A9D-F95FA17A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3" y="4516124"/>
            <a:ext cx="2358327" cy="411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58FF46-74B2-564E-B728-C5CA0F39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" y="171855"/>
            <a:ext cx="5814391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System Enablers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Activities-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5C7EB-1AC6-3947-AD5A-AC2EA70F3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601" y="334726"/>
            <a:ext cx="8741399" cy="552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8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98F7DD-4CD8-4151-989C-A083E5B7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19</a:t>
            </a:fld>
            <a:endParaRPr lang="en-US" sz="1000" b="1" dirty="0"/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B66A5CE-3EA0-4A47-AE35-711FF205D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14864" r="6978" b="36390"/>
          <a:stretch/>
        </p:blipFill>
        <p:spPr>
          <a:xfrm>
            <a:off x="686689" y="1416003"/>
            <a:ext cx="10818621" cy="3428952"/>
          </a:xfrm>
        </p:spPr>
      </p:pic>
    </p:spTree>
    <p:extLst>
      <p:ext uri="{BB962C8B-B14F-4D97-AF65-F5344CB8AC3E}">
        <p14:creationId xmlns:p14="http://schemas.microsoft.com/office/powerpoint/2010/main" val="133930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8BADE9-D8DE-6840-AC7C-74035680409D}"/>
              </a:ext>
            </a:extLst>
          </p:cNvPr>
          <p:cNvSpPr/>
          <p:nvPr/>
        </p:nvSpPr>
        <p:spPr>
          <a:xfrm>
            <a:off x="140824" y="5688500"/>
            <a:ext cx="11910349" cy="9119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00E5E4C-7B9C-4258-9D68-0888A932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2</a:t>
            </a:fld>
            <a:endParaRPr lang="en-US" sz="1000" b="1" dirty="0"/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0069DC3-3811-4B8F-A23B-C467A3238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12293" r="6435" b="8921"/>
          <a:stretch/>
        </p:blipFill>
        <p:spPr>
          <a:xfrm>
            <a:off x="826824" y="323026"/>
            <a:ext cx="10538351" cy="534153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F23C9-446D-F74C-A06B-BA67B3908F27}"/>
              </a:ext>
            </a:extLst>
          </p:cNvPr>
          <p:cNvSpPr txBox="1"/>
          <p:nvPr/>
        </p:nvSpPr>
        <p:spPr>
          <a:xfrm>
            <a:off x="1023487" y="5646385"/>
            <a:ext cx="101450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Worldwide: 2.5 million receive treatment for end stage renal disease</a:t>
            </a:r>
          </a:p>
          <a:p>
            <a:r>
              <a:rPr lang="en-US" sz="2800">
                <a:solidFill>
                  <a:schemeClr val="bg1"/>
                </a:solidFill>
              </a:rPr>
              <a:t>                    </a:t>
            </a:r>
            <a:r>
              <a:rPr lang="en-US" sz="2800" dirty="0">
                <a:solidFill>
                  <a:schemeClr val="bg1"/>
                </a:solidFill>
              </a:rPr>
              <a:t>~7.5 million die without access to dialysis</a:t>
            </a:r>
          </a:p>
        </p:txBody>
      </p:sp>
    </p:spTree>
    <p:extLst>
      <p:ext uri="{BB962C8B-B14F-4D97-AF65-F5344CB8AC3E}">
        <p14:creationId xmlns:p14="http://schemas.microsoft.com/office/powerpoint/2010/main" val="2857738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EF03FE-7213-BF4F-A349-FD84B703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2075"/>
            <a:ext cx="8107680" cy="1046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BD4A2-ADA8-CA4D-A259-20CC7193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51" y="166342"/>
            <a:ext cx="4608444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Supporting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Activities-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02999-D984-1E4F-83C7-7DD2D308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068" y="166342"/>
            <a:ext cx="8657652" cy="6143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A63477-FC77-BD46-BDFA-56BBE5A986AB}"/>
              </a:ext>
            </a:extLst>
          </p:cNvPr>
          <p:cNvSpPr/>
          <p:nvPr/>
        </p:nvSpPr>
        <p:spPr bwMode="auto">
          <a:xfrm>
            <a:off x="772160" y="4121687"/>
            <a:ext cx="2813112" cy="4368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830EB-095C-0048-B5AD-7F9D0E55E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72" y="4073207"/>
            <a:ext cx="2538668" cy="442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9D3C1-5C11-784D-BE54-2A2086666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3" y="4516124"/>
            <a:ext cx="2358327" cy="41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8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312036-D409-2443-BDA8-2713DC00F1CB}"/>
              </a:ext>
            </a:extLst>
          </p:cNvPr>
          <p:cNvSpPr/>
          <p:nvPr/>
        </p:nvSpPr>
        <p:spPr>
          <a:xfrm>
            <a:off x="790158" y="1252713"/>
            <a:ext cx="10475891" cy="470556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F3A2D-49D0-964F-83BB-42A2D84E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1133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Where Do We Go From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6CE4-3A0C-604E-9D70-2AF11D993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869" y="1252713"/>
            <a:ext cx="10781426" cy="483083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RRT Roadmap is a framework for coordinated development activities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Patient-centered, outcome-oriented, and solution-agnostic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Level of specificity that can align with fundable projects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Success requires: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Attracting innovators from within and outside of the RRT, kidney, and medical fields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Connecting current researchers and developers with experts with complementary skills and insight 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Leveraging technologies from other industries to bring fresh, new ideas.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RRT Roadmap is a living document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62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DCFBDB-6B06-0D4F-B258-D355C79AB5CE}"/>
              </a:ext>
            </a:extLst>
          </p:cNvPr>
          <p:cNvSpPr/>
          <p:nvPr/>
        </p:nvSpPr>
        <p:spPr>
          <a:xfrm>
            <a:off x="711345" y="1270968"/>
            <a:ext cx="10444335" cy="527064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67A49-576B-894B-8B09-C0A92184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31" y="8924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61DED-609D-8744-BD58-B1290C9EE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49" y="1270968"/>
            <a:ext cx="10515600" cy="468119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Spread the word: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Patients, caregivers, and patient advocacy groups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Technology developers 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Nephrologists and clinicians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Regulators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Entrepreneurs 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Pursue an R&amp;D project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 collaborative partnerships with those pursuing R&amp;D projects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638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209" y="315278"/>
            <a:ext cx="8549077" cy="72185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KHI RRT Innovation Steering Committee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3120BE-43F0-E34D-90CB-F7B6A645AA37}"/>
              </a:ext>
            </a:extLst>
          </p:cNvPr>
          <p:cNvGrpSpPr/>
          <p:nvPr/>
        </p:nvGrpSpPr>
        <p:grpSpPr>
          <a:xfrm>
            <a:off x="2054579" y="1450130"/>
            <a:ext cx="9697156" cy="4374937"/>
            <a:chOff x="2662497" y="1324823"/>
            <a:chExt cx="8172105" cy="40618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7AAD60-7D9F-4FB4-9F29-54237120C01C}"/>
                </a:ext>
              </a:extLst>
            </p:cNvPr>
            <p:cNvSpPr/>
            <p:nvPr/>
          </p:nvSpPr>
          <p:spPr bwMode="auto">
            <a:xfrm>
              <a:off x="2662497" y="1324823"/>
              <a:ext cx="6737511" cy="4061891"/>
            </a:xfrm>
            <a:prstGeom prst="rect">
              <a:avLst/>
            </a:prstGeom>
            <a:solidFill>
              <a:schemeClr val="tx2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3297" tIns="46649" rIns="93297" bIns="46649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>
                <a:buFontTx/>
                <a:buNone/>
                <a:defRPr/>
              </a:pPr>
              <a:endParaRPr lang="en-US" altLang="x-none" sz="1837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91993" y="1471288"/>
              <a:ext cx="8042609" cy="3876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Joseph V. Bonventre	     	Brigham and Women’s 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Murray Sheldon			CDRH, FDA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Prabir Roy-Chaudhury	     	KHI, U of Arizona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Frank Hurst			CDRH, FDA		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Doug Silverstein			CDRH, FDA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Carolyn Neuland			CDRH, FDA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Gema Gonzalez			CDRH, FDA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Iwen Wu			CBER, FDA	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Carolyn Yong			CBER, FDA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Laura Ricles			CBER, FDA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Melissa West			KHI</a:t>
              </a:r>
            </a:p>
            <a:p>
              <a:pPr>
                <a:buClr>
                  <a:srgbClr val="FF0000"/>
                </a:buClr>
                <a:buSzPct val="100000"/>
              </a:pPr>
              <a:r>
                <a:rPr lang="en-US" sz="204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Grace Squillaci			KHI</a:t>
              </a:r>
              <a:r>
                <a:rPr lang="en-US" sz="2041" dirty="0">
                  <a:ea typeface="Arial" charset="0"/>
                  <a:cs typeface="Arial" charset="0"/>
                </a:rPr>
                <a:t>	</a:t>
              </a:r>
              <a:r>
                <a:rPr lang="en-US" sz="2041" dirty="0">
                  <a:solidFill>
                    <a:srgbClr val="1C548B"/>
                  </a:solidFill>
                  <a:ea typeface="Arial" charset="0"/>
                  <a:cs typeface="Arial" charset="0"/>
                </a:rPr>
                <a:t>	</a:t>
              </a:r>
              <a:br>
                <a:rPr lang="en-US" sz="2041" dirty="0">
                  <a:solidFill>
                    <a:srgbClr val="1C548B"/>
                  </a:solidFill>
                  <a:ea typeface="Arial" charset="0"/>
                  <a:cs typeface="Arial" charset="0"/>
                </a:rPr>
              </a:br>
              <a:r>
                <a:rPr lang="en-US" sz="2041" dirty="0">
                  <a:solidFill>
                    <a:srgbClr val="1C548B"/>
                  </a:solidFill>
                  <a:ea typeface="Arial" charset="0"/>
                  <a:cs typeface="Arial" charset="0"/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6118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10489" y="243107"/>
            <a:ext cx="7543355" cy="73947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Working Groups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97D52-13B0-6149-85DF-4858CB703101}"/>
              </a:ext>
            </a:extLst>
          </p:cNvPr>
          <p:cNvSpPr/>
          <p:nvPr/>
        </p:nvSpPr>
        <p:spPr bwMode="auto">
          <a:xfrm>
            <a:off x="6208062" y="1054060"/>
            <a:ext cx="1995477" cy="4851353"/>
          </a:xfrm>
          <a:prstGeom prst="rect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3297" tIns="46649" rIns="93297" bIns="46649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  <a:defRPr/>
            </a:pPr>
            <a:endParaRPr lang="en-US" altLang="x-none" sz="1837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7E901-1209-9445-9519-883D850EF864}"/>
              </a:ext>
            </a:extLst>
          </p:cNvPr>
          <p:cNvSpPr/>
          <p:nvPr/>
        </p:nvSpPr>
        <p:spPr bwMode="auto">
          <a:xfrm>
            <a:off x="3993074" y="1054059"/>
            <a:ext cx="1726535" cy="4851354"/>
          </a:xfrm>
          <a:prstGeom prst="rect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3297" tIns="46649" rIns="93297" bIns="46649" numCol="1" rtlCol="0" anchor="ctr" anchorCtr="0" compatLnSpc="1">
            <a:prstTxWarp prst="textNoShape">
              <a:avLst/>
            </a:prstTxWarp>
          </a:bodyPr>
          <a:lstStyle/>
          <a:p>
            <a:pPr defTabSz="93296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37" dirty="0"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9CB37A-4B7F-F74B-9A3E-10662A90D0FD}"/>
              </a:ext>
            </a:extLst>
          </p:cNvPr>
          <p:cNvSpPr/>
          <p:nvPr/>
        </p:nvSpPr>
        <p:spPr bwMode="auto">
          <a:xfrm>
            <a:off x="8568141" y="1079609"/>
            <a:ext cx="1726536" cy="4825804"/>
          </a:xfrm>
          <a:prstGeom prst="rect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3297" tIns="46649" rIns="93297" bIns="46649" numCol="1" rtlCol="0" anchor="ctr" anchorCtr="0" compatLnSpc="1">
            <a:prstTxWarp prst="textNoShape">
              <a:avLst/>
            </a:prstTxWarp>
          </a:bodyPr>
          <a:lstStyle/>
          <a:p>
            <a:pPr defTabSz="93296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37" dirty="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776CB-A85D-7C41-AAC1-1BD266225D52}"/>
              </a:ext>
            </a:extLst>
          </p:cNvPr>
          <p:cNvSpPr txBox="1"/>
          <p:nvPr/>
        </p:nvSpPr>
        <p:spPr>
          <a:xfrm>
            <a:off x="1802674" y="1054060"/>
            <a:ext cx="1772110" cy="485135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837" b="1" dirty="0">
                <a:solidFill>
                  <a:schemeClr val="bg1"/>
                </a:solidFill>
              </a:rPr>
              <a:t>Patient Advisory Committee</a:t>
            </a:r>
          </a:p>
          <a:p>
            <a:endParaRPr lang="en-US" sz="1632" dirty="0">
              <a:solidFill>
                <a:schemeClr val="bg1"/>
              </a:solidFill>
            </a:endParaRPr>
          </a:p>
          <a:p>
            <a:r>
              <a:rPr lang="en-US" sz="1837" dirty="0">
                <a:solidFill>
                  <a:schemeClr val="bg1"/>
                </a:solidFill>
              </a:rPr>
              <a:t>Chair: David White</a:t>
            </a:r>
          </a:p>
          <a:p>
            <a:endParaRPr lang="en-US" sz="1632" dirty="0">
              <a:solidFill>
                <a:schemeClr val="bg1"/>
              </a:solidFill>
            </a:endParaRPr>
          </a:p>
          <a:p>
            <a:r>
              <a:rPr lang="en-US" sz="1632" dirty="0">
                <a:solidFill>
                  <a:schemeClr val="bg1"/>
                </a:solidFill>
              </a:rPr>
              <a:t>Daronta Briggs</a:t>
            </a:r>
          </a:p>
          <a:p>
            <a:r>
              <a:rPr lang="en-US" sz="1632" dirty="0">
                <a:solidFill>
                  <a:schemeClr val="bg1"/>
                </a:solidFill>
              </a:rPr>
              <a:t>Denise Eilers</a:t>
            </a:r>
          </a:p>
          <a:p>
            <a:r>
              <a:rPr lang="en-US" sz="1632" dirty="0">
                <a:solidFill>
                  <a:schemeClr val="bg1"/>
                </a:solidFill>
              </a:rPr>
              <a:t>Richard Fissel</a:t>
            </a:r>
          </a:p>
          <a:p>
            <a:r>
              <a:rPr lang="en-US" sz="1632" dirty="0">
                <a:solidFill>
                  <a:schemeClr val="bg1"/>
                </a:solidFill>
              </a:rPr>
              <a:t>Derek Forfang</a:t>
            </a:r>
          </a:p>
          <a:p>
            <a:r>
              <a:rPr lang="en-US" sz="1632" dirty="0">
                <a:solidFill>
                  <a:schemeClr val="bg1"/>
                </a:solidFill>
              </a:rPr>
              <a:t>Nichole Jefferson</a:t>
            </a:r>
          </a:p>
          <a:p>
            <a:r>
              <a:rPr lang="en-US" sz="1632" dirty="0">
                <a:solidFill>
                  <a:schemeClr val="bg1"/>
                </a:solidFill>
              </a:rPr>
              <a:t>Richard Knight</a:t>
            </a:r>
          </a:p>
          <a:p>
            <a:r>
              <a:rPr lang="en-US" sz="1632" dirty="0">
                <a:solidFill>
                  <a:schemeClr val="bg1"/>
                </a:solidFill>
              </a:rPr>
              <a:t>Bill Murray (dec)</a:t>
            </a:r>
          </a:p>
          <a:p>
            <a:r>
              <a:rPr lang="en-US" sz="1632" dirty="0">
                <a:solidFill>
                  <a:schemeClr val="bg1"/>
                </a:solidFill>
              </a:rPr>
              <a:t>Maile Robb</a:t>
            </a:r>
          </a:p>
          <a:p>
            <a:r>
              <a:rPr lang="en-US" sz="1632" dirty="0">
                <a:solidFill>
                  <a:schemeClr val="bg1"/>
                </a:solidFill>
              </a:rPr>
              <a:t>Roberta Wager</a:t>
            </a:r>
          </a:p>
          <a:p>
            <a:r>
              <a:rPr lang="en-US" sz="1632" dirty="0">
                <a:solidFill>
                  <a:schemeClr val="bg1"/>
                </a:solidFill>
              </a:rPr>
              <a:t>Caroline Wilkie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8A364-3B55-FC49-9768-467A6D912BEB}"/>
              </a:ext>
            </a:extLst>
          </p:cNvPr>
          <p:cNvSpPr txBox="1"/>
          <p:nvPr/>
        </p:nvSpPr>
        <p:spPr>
          <a:xfrm>
            <a:off x="4063236" y="1209583"/>
            <a:ext cx="1656373" cy="329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7" b="1" dirty="0">
                <a:solidFill>
                  <a:schemeClr val="bg1"/>
                </a:solidFill>
              </a:rPr>
              <a:t>Mechanical</a:t>
            </a:r>
          </a:p>
          <a:p>
            <a:endParaRPr lang="en-US" sz="1837" dirty="0">
              <a:solidFill>
                <a:schemeClr val="bg1"/>
              </a:solidFill>
            </a:endParaRPr>
          </a:p>
          <a:p>
            <a:endParaRPr lang="en-US" sz="1837" dirty="0">
              <a:solidFill>
                <a:schemeClr val="bg1"/>
              </a:solidFill>
            </a:endParaRPr>
          </a:p>
          <a:p>
            <a:r>
              <a:rPr lang="en-US" sz="1837" dirty="0">
                <a:solidFill>
                  <a:schemeClr val="bg1"/>
                </a:solidFill>
              </a:rPr>
              <a:t>Chair: Frank Hurst</a:t>
            </a:r>
          </a:p>
          <a:p>
            <a:endParaRPr lang="en-US" sz="1632" dirty="0">
              <a:solidFill>
                <a:schemeClr val="bg1"/>
              </a:solidFill>
            </a:endParaRPr>
          </a:p>
          <a:p>
            <a:endParaRPr lang="en-US" sz="1632" dirty="0">
              <a:solidFill>
                <a:schemeClr val="bg1"/>
              </a:solidFill>
            </a:endParaRPr>
          </a:p>
          <a:p>
            <a:r>
              <a:rPr lang="en-US" sz="1632" dirty="0">
                <a:solidFill>
                  <a:schemeClr val="bg1"/>
                </a:solidFill>
              </a:rPr>
              <a:t>Steve Ash</a:t>
            </a:r>
          </a:p>
          <a:p>
            <a:r>
              <a:rPr lang="en-US" sz="1632" dirty="0">
                <a:solidFill>
                  <a:schemeClr val="bg1"/>
                </a:solidFill>
              </a:rPr>
              <a:t>Bill Fissell</a:t>
            </a:r>
          </a:p>
          <a:p>
            <a:r>
              <a:rPr lang="en-US" sz="1632" dirty="0">
                <a:solidFill>
                  <a:schemeClr val="bg1"/>
                </a:solidFill>
              </a:rPr>
              <a:t>Denny Treu</a:t>
            </a:r>
          </a:p>
          <a:p>
            <a:r>
              <a:rPr lang="en-US" sz="1632" dirty="0">
                <a:solidFill>
                  <a:schemeClr val="bg1"/>
                </a:solidFill>
              </a:rPr>
              <a:t>Fokko Wieringa</a:t>
            </a:r>
          </a:p>
          <a:p>
            <a:endParaRPr lang="en-US" sz="183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057C3-0911-904A-B09F-4C01E4A39995}"/>
              </a:ext>
            </a:extLst>
          </p:cNvPr>
          <p:cNvSpPr txBox="1"/>
          <p:nvPr/>
        </p:nvSpPr>
        <p:spPr>
          <a:xfrm>
            <a:off x="6438299" y="1221413"/>
            <a:ext cx="1415545" cy="382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7" b="1" dirty="0">
                <a:solidFill>
                  <a:schemeClr val="bg1"/>
                </a:solidFill>
              </a:rPr>
              <a:t>Cellular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E52153-1FD1-6B43-A83A-AE4F829CCC09}"/>
              </a:ext>
            </a:extLst>
          </p:cNvPr>
          <p:cNvSpPr txBox="1"/>
          <p:nvPr/>
        </p:nvSpPr>
        <p:spPr>
          <a:xfrm>
            <a:off x="8703498" y="1180537"/>
            <a:ext cx="1591179" cy="390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7" b="1" dirty="0">
                <a:solidFill>
                  <a:schemeClr val="bg1"/>
                </a:solidFill>
              </a:rPr>
              <a:t>Vascular</a:t>
            </a:r>
          </a:p>
          <a:p>
            <a:endParaRPr lang="en-US" sz="1837" dirty="0">
              <a:solidFill>
                <a:schemeClr val="bg1"/>
              </a:solidFill>
            </a:endParaRPr>
          </a:p>
          <a:p>
            <a:endParaRPr lang="en-US" sz="1837" dirty="0">
              <a:solidFill>
                <a:schemeClr val="bg1"/>
              </a:solidFill>
            </a:endParaRPr>
          </a:p>
          <a:p>
            <a:r>
              <a:rPr lang="en-US" sz="1837" dirty="0">
                <a:solidFill>
                  <a:schemeClr val="bg1"/>
                </a:solidFill>
              </a:rPr>
              <a:t>Chair: Prabir Roy-Chaudhury</a:t>
            </a:r>
          </a:p>
          <a:p>
            <a:endParaRPr lang="en-US" sz="1632" dirty="0">
              <a:solidFill>
                <a:schemeClr val="bg1"/>
              </a:solidFill>
            </a:endParaRPr>
          </a:p>
          <a:p>
            <a:r>
              <a:rPr lang="en-US" sz="1632" dirty="0">
                <a:solidFill>
                  <a:schemeClr val="bg1"/>
                </a:solidFill>
              </a:rPr>
              <a:t>Jeff Lawson</a:t>
            </a:r>
          </a:p>
          <a:p>
            <a:r>
              <a:rPr lang="en-US" sz="1632" dirty="0">
                <a:solidFill>
                  <a:schemeClr val="bg1"/>
                </a:solidFill>
              </a:rPr>
              <a:t>Robert Lee</a:t>
            </a:r>
          </a:p>
          <a:p>
            <a:r>
              <a:rPr lang="en-US" sz="1632" dirty="0">
                <a:solidFill>
                  <a:schemeClr val="bg1"/>
                </a:solidFill>
              </a:rPr>
              <a:t>Bill Murray</a:t>
            </a:r>
          </a:p>
          <a:p>
            <a:r>
              <a:rPr lang="en-US" sz="1632" dirty="0">
                <a:solidFill>
                  <a:schemeClr val="bg1"/>
                </a:solidFill>
              </a:rPr>
              <a:t>Mark Ohan</a:t>
            </a:r>
          </a:p>
          <a:p>
            <a:r>
              <a:rPr lang="en-US" sz="1632" dirty="0">
                <a:solidFill>
                  <a:schemeClr val="bg1"/>
                </a:solidFill>
              </a:rPr>
              <a:t>Maile Robb</a:t>
            </a:r>
          </a:p>
          <a:p>
            <a:r>
              <a:rPr lang="en-US" sz="1632" dirty="0">
                <a:solidFill>
                  <a:schemeClr val="bg1"/>
                </a:solidFill>
              </a:rPr>
              <a:t>Alex Yevzlin</a:t>
            </a:r>
          </a:p>
          <a:p>
            <a:endParaRPr lang="en-US" sz="1837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383DB-364A-C744-B3ED-50B3A75B4240}"/>
              </a:ext>
            </a:extLst>
          </p:cNvPr>
          <p:cNvSpPr txBox="1"/>
          <p:nvPr/>
        </p:nvSpPr>
        <p:spPr>
          <a:xfrm>
            <a:off x="6216153" y="1747031"/>
            <a:ext cx="2072172" cy="3522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  <a:defRPr/>
            </a:pPr>
            <a:endParaRPr lang="en-US" altLang="x-none" sz="1837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x-none" sz="1837" dirty="0">
                <a:solidFill>
                  <a:schemeClr val="bg1"/>
                </a:solidFill>
              </a:rPr>
              <a:t>Chair: Joseph Bonventre </a:t>
            </a:r>
          </a:p>
          <a:p>
            <a:pPr>
              <a:defRPr/>
            </a:pPr>
            <a:endParaRPr lang="en-US" altLang="x-none" sz="1632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Iain Drummond</a:t>
            </a:r>
          </a:p>
          <a:p>
            <a:pPr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Benjamin Freedman</a:t>
            </a:r>
          </a:p>
          <a:p>
            <a:pPr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Deborah Hoshizaki</a:t>
            </a:r>
          </a:p>
          <a:p>
            <a:pPr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Richard McFarland</a:t>
            </a:r>
          </a:p>
          <a:p>
            <a:pPr eaLnBrk="1" hangingPunct="1">
              <a:buFontTx/>
              <a:buNone/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Leif Oxburgh</a:t>
            </a:r>
          </a:p>
          <a:p>
            <a:pPr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Laura Ricles</a:t>
            </a:r>
          </a:p>
          <a:p>
            <a:pPr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Jason Wertheim</a:t>
            </a:r>
          </a:p>
          <a:p>
            <a:pPr eaLnBrk="1" hangingPunct="1">
              <a:buFontTx/>
              <a:buNone/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Iwen Wu</a:t>
            </a:r>
          </a:p>
          <a:p>
            <a:pPr eaLnBrk="1" hangingPunct="1">
              <a:buFontTx/>
              <a:buNone/>
              <a:defRPr/>
            </a:pPr>
            <a:r>
              <a:rPr lang="en-US" altLang="x-none" sz="1632" dirty="0">
                <a:solidFill>
                  <a:schemeClr val="bg1"/>
                </a:solidFill>
              </a:rPr>
              <a:t>Carolyn Yong</a:t>
            </a:r>
          </a:p>
        </p:txBody>
      </p:sp>
    </p:spTree>
    <p:extLst>
      <p:ext uri="{BB962C8B-B14F-4D97-AF65-F5344CB8AC3E}">
        <p14:creationId xmlns:p14="http://schemas.microsoft.com/office/powerpoint/2010/main" val="3454208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A676C4-9290-4000-B116-338495B5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25</a:t>
            </a:fld>
            <a:endParaRPr lang="en-US" sz="1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84A5D-C4B3-46B2-AE92-900C3155E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2" t="42519" r="33996" b="44444"/>
          <a:stretch/>
        </p:blipFill>
        <p:spPr>
          <a:xfrm>
            <a:off x="4140200" y="2981960"/>
            <a:ext cx="3911600" cy="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8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C361A2-A9B4-44D4-99D3-B5F3B560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3</a:t>
            </a:fld>
            <a:endParaRPr lang="en-US" sz="1000" b="1" dirty="0"/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56DAACB-1C6B-4E8A-90CE-F9166B023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12673" r="8822" b="8912"/>
          <a:stretch/>
        </p:blipFill>
        <p:spPr>
          <a:xfrm>
            <a:off x="848816" y="318233"/>
            <a:ext cx="10146970" cy="5289891"/>
          </a:xfrm>
        </p:spPr>
      </p:pic>
    </p:spTree>
    <p:extLst>
      <p:ext uri="{BB962C8B-B14F-4D97-AF65-F5344CB8AC3E}">
        <p14:creationId xmlns:p14="http://schemas.microsoft.com/office/powerpoint/2010/main" val="45702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8685D52C-1AB0-4ADB-AA55-63E656E70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5742" r="3168" b="4363"/>
          <a:stretch/>
        </p:blipFill>
        <p:spPr>
          <a:xfrm>
            <a:off x="497933" y="444550"/>
            <a:ext cx="11017769" cy="589717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90892-036C-6F4F-8C50-75C49FCB4D8B}"/>
              </a:ext>
            </a:extLst>
          </p:cNvPr>
          <p:cNvSpPr txBox="1"/>
          <p:nvPr/>
        </p:nvSpPr>
        <p:spPr>
          <a:xfrm>
            <a:off x="9840036" y="3023807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Wearable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A2B19-9956-524A-91F6-8B4551CA65A5}"/>
              </a:ext>
            </a:extLst>
          </p:cNvPr>
          <p:cNvSpPr txBox="1"/>
          <p:nvPr/>
        </p:nvSpPr>
        <p:spPr>
          <a:xfrm>
            <a:off x="8103663" y="571528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Repair Kidney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E7A99-2522-834E-82E6-9D58DA3CDE91}"/>
              </a:ext>
            </a:extLst>
          </p:cNvPr>
          <p:cNvSpPr txBox="1"/>
          <p:nvPr/>
        </p:nvSpPr>
        <p:spPr>
          <a:xfrm>
            <a:off x="9840036" y="3380473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Fig: JCI Insight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AB63B-EF03-764F-A1A6-2E64ECD9AB83}"/>
              </a:ext>
            </a:extLst>
          </p:cNvPr>
          <p:cNvSpPr/>
          <p:nvPr/>
        </p:nvSpPr>
        <p:spPr bwMode="auto">
          <a:xfrm>
            <a:off x="9993591" y="3749805"/>
            <a:ext cx="1385369" cy="409529"/>
          </a:xfrm>
          <a:prstGeom prst="rect">
            <a:avLst/>
          </a:prstGeom>
          <a:solidFill>
            <a:srgbClr val="EAF5D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838DE-5AD8-DF47-A21A-0B20D6F7696A}"/>
              </a:ext>
            </a:extLst>
          </p:cNvPr>
          <p:cNvSpPr txBox="1"/>
          <p:nvPr/>
        </p:nvSpPr>
        <p:spPr>
          <a:xfrm>
            <a:off x="9856849" y="376990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Implantable</a:t>
            </a:r>
          </a:p>
        </p:txBody>
      </p:sp>
    </p:spTree>
    <p:extLst>
      <p:ext uri="{BB962C8B-B14F-4D97-AF65-F5344CB8AC3E}">
        <p14:creationId xmlns:p14="http://schemas.microsoft.com/office/powerpoint/2010/main" val="2827669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0FE5220-6864-4E80-ADB1-EAA80EBB9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15169" r="6716" b="18001"/>
          <a:stretch/>
        </p:blipFill>
        <p:spPr>
          <a:xfrm>
            <a:off x="718109" y="1184988"/>
            <a:ext cx="10359169" cy="4460032"/>
          </a:xfr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EB12A8-AD1B-42F7-B16B-C38589EE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5</a:t>
            </a:fld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26421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7E413-653B-4E43-89F0-5C0D2F72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6</a:t>
            </a:fld>
            <a:endParaRPr lang="en-US" sz="1000" b="1" dirty="0"/>
          </a:p>
        </p:txBody>
      </p:sp>
      <p:pic>
        <p:nvPicPr>
          <p:cNvPr id="13" name="Content Placeholder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8612F8C-36DB-465B-B525-571E543C2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13385" r="6917" b="16219"/>
          <a:stretch/>
        </p:blipFill>
        <p:spPr>
          <a:xfrm>
            <a:off x="781997" y="1035698"/>
            <a:ext cx="10701244" cy="4926563"/>
          </a:xfrm>
        </p:spPr>
      </p:pic>
    </p:spTree>
    <p:extLst>
      <p:ext uri="{BB962C8B-B14F-4D97-AF65-F5344CB8AC3E}">
        <p14:creationId xmlns:p14="http://schemas.microsoft.com/office/powerpoint/2010/main" val="7648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DD4127-9B9F-42D4-9B90-E64C2C5D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7</a:t>
            </a:fld>
            <a:endParaRPr lang="en-US" sz="1000" b="1" dirty="0"/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8A11D7C-1F8D-45D5-ABDE-F29698F77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10" y="0"/>
            <a:ext cx="12188952" cy="6858000"/>
          </a:xfrm>
        </p:spPr>
      </p:pic>
    </p:spTree>
    <p:extLst>
      <p:ext uri="{BB962C8B-B14F-4D97-AF65-F5344CB8AC3E}">
        <p14:creationId xmlns:p14="http://schemas.microsoft.com/office/powerpoint/2010/main" val="3947566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7617ECE4-959B-413A-97DC-142CB4B8D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12043" r="17134" b="8284"/>
          <a:stretch/>
        </p:blipFill>
        <p:spPr>
          <a:xfrm>
            <a:off x="1475048" y="195209"/>
            <a:ext cx="9193145" cy="6513816"/>
          </a:xfrm>
        </p:spPr>
      </p:pic>
    </p:spTree>
    <p:extLst>
      <p:ext uri="{BB962C8B-B14F-4D97-AF65-F5344CB8AC3E}">
        <p14:creationId xmlns:p14="http://schemas.microsoft.com/office/powerpoint/2010/main" val="254698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ADEDBC-D293-401E-9C77-522CD16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4915" y="6334919"/>
            <a:ext cx="1385935" cy="365125"/>
          </a:xfrm>
        </p:spPr>
        <p:txBody>
          <a:bodyPr/>
          <a:lstStyle/>
          <a:p>
            <a:fld id="{13EFDB30-AB8C-4E52-BF22-A5F93B09E7FB}" type="slidenum">
              <a:rPr lang="en-US" sz="1000" b="1" smtClean="0"/>
              <a:pPr/>
              <a:t>9</a:t>
            </a:fld>
            <a:endParaRPr lang="en-US" sz="1000" b="1" dirty="0"/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BCAEEC0E-8633-41AC-B061-02B6498F4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6746" r="7639" b="6517"/>
          <a:stretch/>
        </p:blipFill>
        <p:spPr>
          <a:xfrm>
            <a:off x="713587" y="523983"/>
            <a:ext cx="10690728" cy="6019491"/>
          </a:xfrm>
        </p:spPr>
      </p:pic>
    </p:spTree>
    <p:extLst>
      <p:ext uri="{BB962C8B-B14F-4D97-AF65-F5344CB8AC3E}">
        <p14:creationId xmlns:p14="http://schemas.microsoft.com/office/powerpoint/2010/main" val="618050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2632</TotalTime>
  <Words>208</Words>
  <Application>Microsoft Office PowerPoint</Application>
  <PresentationFormat>Widescreen</PresentationFormat>
  <Paragraphs>113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Roadmap for Innovative Approaches to RRT: A Catalyst for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Kidney Function  Activities-  Example</vt:lpstr>
      <vt:lpstr>PowerPoint Presentation</vt:lpstr>
      <vt:lpstr>System Enablers  Activities-  Example</vt:lpstr>
      <vt:lpstr>PowerPoint Presentation</vt:lpstr>
      <vt:lpstr>Supporting  Activities-  Example</vt:lpstr>
      <vt:lpstr>Where Do We Go From Here?</vt:lpstr>
      <vt:lpstr>What Can You Do?</vt:lpstr>
      <vt:lpstr>KHI RRT Innovation Steering Committee</vt:lpstr>
      <vt:lpstr>Working Groups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Pack</dc:creator>
  <cp:lastModifiedBy>Zachary Cahill</cp:lastModifiedBy>
  <cp:revision>38</cp:revision>
  <dcterms:created xsi:type="dcterms:W3CDTF">2018-10-08T17:48:06Z</dcterms:created>
  <dcterms:modified xsi:type="dcterms:W3CDTF">2019-04-12T15:09:47Z</dcterms:modified>
</cp:coreProperties>
</file>